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99" r:id="rId3"/>
    <p:sldId id="378" r:id="rId4"/>
    <p:sldId id="379" r:id="rId5"/>
    <p:sldId id="380" r:id="rId6"/>
    <p:sldId id="381" r:id="rId7"/>
    <p:sldId id="396" r:id="rId8"/>
    <p:sldId id="288" r:id="rId9"/>
    <p:sldId id="355" r:id="rId10"/>
    <p:sldId id="266" r:id="rId11"/>
    <p:sldId id="384" r:id="rId12"/>
    <p:sldId id="385" r:id="rId13"/>
    <p:sldId id="386" r:id="rId14"/>
    <p:sldId id="387" r:id="rId15"/>
    <p:sldId id="394" r:id="rId16"/>
    <p:sldId id="395" r:id="rId17"/>
    <p:sldId id="291" r:id="rId18"/>
    <p:sldId id="354" r:id="rId19"/>
    <p:sldId id="305" r:id="rId20"/>
    <p:sldId id="390" r:id="rId21"/>
    <p:sldId id="391" r:id="rId22"/>
    <p:sldId id="392" r:id="rId23"/>
    <p:sldId id="393" r:id="rId24"/>
    <p:sldId id="397" r:id="rId25"/>
    <p:sldId id="316" r:id="rId26"/>
    <p:sldId id="35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Лицей №12</c:v>
                </c:pt>
                <c:pt idx="2">
                  <c:v>СОШ №4</c:v>
                </c:pt>
                <c:pt idx="3">
                  <c:v>СОШ №13</c:v>
                </c:pt>
                <c:pt idx="4">
                  <c:v>Гимназия №11</c:v>
                </c:pt>
                <c:pt idx="5">
                  <c:v>ООШ №1</c:v>
                </c:pt>
                <c:pt idx="6">
                  <c:v>СОШ №10</c:v>
                </c:pt>
                <c:pt idx="7">
                  <c:v>СОШ №8</c:v>
                </c:pt>
                <c:pt idx="8">
                  <c:v>СОШ №5</c:v>
                </c:pt>
                <c:pt idx="9">
                  <c:v>СОШ №7</c:v>
                </c:pt>
                <c:pt idx="10">
                  <c:v>СОШ №2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0.98</c:v>
                </c:pt>
                <c:pt idx="7">
                  <c:v>0.97</c:v>
                </c:pt>
                <c:pt idx="8">
                  <c:v>0.97</c:v>
                </c:pt>
                <c:pt idx="9">
                  <c:v>0.95000000000000018</c:v>
                </c:pt>
                <c:pt idx="10">
                  <c:v>0.92</c:v>
                </c:pt>
                <c:pt idx="11">
                  <c:v>0.91</c:v>
                </c:pt>
              </c:numCache>
            </c:numRef>
          </c:val>
        </c:ser>
        <c:axId val="64670336"/>
        <c:axId val="64680320"/>
      </c:barChart>
      <c:catAx>
        <c:axId val="64670336"/>
        <c:scaling>
          <c:orientation val="minMax"/>
        </c:scaling>
        <c:axPos val="b"/>
        <c:tickLblPos val="nextTo"/>
        <c:crossAx val="64680320"/>
        <c:crosses val="autoZero"/>
        <c:auto val="1"/>
        <c:lblAlgn val="ctr"/>
        <c:lblOffset val="100"/>
      </c:catAx>
      <c:valAx>
        <c:axId val="6468032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46703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57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Лист1!$A$2:$A$21</c:f>
              <c:strCache>
                <c:ptCount val="20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Ст – Иштерякская ООШ</c:v>
                </c:pt>
                <c:pt idx="4">
                  <c:v>Урдалинская ООШ</c:v>
                </c:pt>
                <c:pt idx="5">
                  <c:v>Куакбашская ООШ</c:v>
                </c:pt>
                <c:pt idx="6">
                  <c:v>Сугушлинская ООШ</c:v>
                </c:pt>
                <c:pt idx="7">
                  <c:v>Керлигачская ООШ</c:v>
                </c:pt>
                <c:pt idx="8">
                  <c:v>Н. -Чершелин. ш – дет. сад</c:v>
                </c:pt>
                <c:pt idx="9">
                  <c:v>Н.Серёжкинская ООШ</c:v>
                </c:pt>
                <c:pt idx="10">
                  <c:v>Каркалинская ООШ</c:v>
                </c:pt>
                <c:pt idx="11">
                  <c:v>Урмышлинская ООШ</c:v>
                </c:pt>
                <c:pt idx="12">
                  <c:v>Зай -Каратайская ООШ </c:v>
                </c:pt>
                <c:pt idx="13">
                  <c:v>Ивановская ООШ</c:v>
                </c:pt>
                <c:pt idx="14">
                  <c:v>Ст-Письмянская ООШ</c:v>
                </c:pt>
                <c:pt idx="15">
                  <c:v>Старо - Кувакская СОШ</c:v>
                </c:pt>
                <c:pt idx="16">
                  <c:v>Сарабикуловская ООШ</c:v>
                </c:pt>
                <c:pt idx="17">
                  <c:v>Тимяшевская СОШ</c:v>
                </c:pt>
                <c:pt idx="18">
                  <c:v>Подлесная ООШ</c:v>
                </c:pt>
                <c:pt idx="19">
                  <c:v>Шугуровская СОШ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</c:ser>
        <c:axId val="84296832"/>
        <c:axId val="84298368"/>
      </c:barChart>
      <c:catAx>
        <c:axId val="8429683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4298368"/>
        <c:crosses val="autoZero"/>
        <c:auto val="1"/>
        <c:lblAlgn val="ctr"/>
        <c:lblOffset val="100"/>
      </c:catAx>
      <c:valAx>
        <c:axId val="8429836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4296832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327E-2"/>
          <c:y val="8.8871575094239333E-4"/>
          <c:w val="0.93533311295216726"/>
          <c:h val="0.7136397533642018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№10</c:v>
                </c:pt>
                <c:pt idx="2">
                  <c:v>СОШ №5</c:v>
                </c:pt>
                <c:pt idx="3">
                  <c:v>СОШ №4</c:v>
                </c:pt>
                <c:pt idx="4">
                  <c:v>Гимназия №11</c:v>
                </c:pt>
                <c:pt idx="5">
                  <c:v>СОШ №7</c:v>
                </c:pt>
                <c:pt idx="6">
                  <c:v>СОШ №8</c:v>
                </c:pt>
                <c:pt idx="7">
                  <c:v>СОШ №6</c:v>
                </c:pt>
                <c:pt idx="8">
                  <c:v>СОШ №2</c:v>
                </c:pt>
                <c:pt idx="9">
                  <c:v>СОШ №13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0.95000000000000018</c:v>
                </c:pt>
                <c:pt idx="1">
                  <c:v>0.87000000000000022</c:v>
                </c:pt>
                <c:pt idx="2">
                  <c:v>0.86000000000000021</c:v>
                </c:pt>
                <c:pt idx="3">
                  <c:v>0.84000000000000019</c:v>
                </c:pt>
                <c:pt idx="4">
                  <c:v>0.84000000000000019</c:v>
                </c:pt>
                <c:pt idx="5">
                  <c:v>0.8</c:v>
                </c:pt>
                <c:pt idx="6">
                  <c:v>0.79</c:v>
                </c:pt>
                <c:pt idx="7">
                  <c:v>0.74000000000000021</c:v>
                </c:pt>
                <c:pt idx="8">
                  <c:v>0.7200000000000002</c:v>
                </c:pt>
                <c:pt idx="9">
                  <c:v>0.71000000000000019</c:v>
                </c:pt>
                <c:pt idx="10">
                  <c:v>0.71000000000000019</c:v>
                </c:pt>
                <c:pt idx="11">
                  <c:v>0.33000000000000013</c:v>
                </c:pt>
              </c:numCache>
            </c:numRef>
          </c:val>
        </c:ser>
        <c:axId val="84564224"/>
        <c:axId val="84570112"/>
      </c:barChart>
      <c:catAx>
        <c:axId val="845642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4570112"/>
        <c:crosses val="autoZero"/>
        <c:auto val="1"/>
        <c:lblAlgn val="ctr"/>
        <c:lblOffset val="100"/>
      </c:catAx>
      <c:valAx>
        <c:axId val="845701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4564224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Лист1!$A$2:$A$20</c:f>
              <c:strCache>
                <c:ptCount val="19"/>
                <c:pt idx="0">
                  <c:v>Урмышлинская ООШ</c:v>
                </c:pt>
                <c:pt idx="1">
                  <c:v>Керлигачская ООШ</c:v>
                </c:pt>
                <c:pt idx="2">
                  <c:v>Ст-Письмянская ООШ</c:v>
                </c:pt>
                <c:pt idx="3">
                  <c:v>Ивановская ООШ</c:v>
                </c:pt>
                <c:pt idx="4">
                  <c:v>Куакбашская ООШ</c:v>
                </c:pt>
                <c:pt idx="5">
                  <c:v>Федотовская ООШ</c:v>
                </c:pt>
                <c:pt idx="6">
                  <c:v>Подлесная ООШ</c:v>
                </c:pt>
                <c:pt idx="7">
                  <c:v>Сугушлинская ООШ</c:v>
                </c:pt>
                <c:pt idx="8">
                  <c:v>Шугуровская СОШ </c:v>
                </c:pt>
                <c:pt idx="9">
                  <c:v>Зай -Каратайская ООШ </c:v>
                </c:pt>
                <c:pt idx="10">
                  <c:v>Тимяшевская СОШ</c:v>
                </c:pt>
                <c:pt idx="11">
                  <c:v>СОШ им. Горького</c:v>
                </c:pt>
                <c:pt idx="12">
                  <c:v>Н.Серёжкинская ООШ</c:v>
                </c:pt>
                <c:pt idx="13">
                  <c:v>Сарабикуловская ООШ</c:v>
                </c:pt>
                <c:pt idx="14">
                  <c:v>Старо - Кувакская СОШ</c:v>
                </c:pt>
                <c:pt idx="15">
                  <c:v>Ст – Иштерякская ООШ</c:v>
                </c:pt>
                <c:pt idx="16">
                  <c:v>Н – Чершелинская ООШ</c:v>
                </c:pt>
                <c:pt idx="17">
                  <c:v>Н. -Чершелин. ш – дет. сад</c:v>
                </c:pt>
                <c:pt idx="18">
                  <c:v>Каркалинская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0.95000000000000018</c:v>
                </c:pt>
                <c:pt idx="9">
                  <c:v>0.83000000000000018</c:v>
                </c:pt>
                <c:pt idx="10">
                  <c:v>0.81</c:v>
                </c:pt>
                <c:pt idx="11">
                  <c:v>0.8</c:v>
                </c:pt>
                <c:pt idx="12">
                  <c:v>0.8</c:v>
                </c:pt>
                <c:pt idx="13">
                  <c:v>0.75000000000000022</c:v>
                </c:pt>
                <c:pt idx="14">
                  <c:v>0.7300000000000002</c:v>
                </c:pt>
                <c:pt idx="15">
                  <c:v>0.71000000000000019</c:v>
                </c:pt>
                <c:pt idx="16">
                  <c:v>0.71000000000000019</c:v>
                </c:pt>
                <c:pt idx="17">
                  <c:v>0.66000000000000025</c:v>
                </c:pt>
                <c:pt idx="18">
                  <c:v>0.5</c:v>
                </c:pt>
              </c:numCache>
            </c:numRef>
          </c:val>
        </c:ser>
        <c:dLbls>
          <c:showVal val="1"/>
        </c:dLbls>
        <c:axId val="84696448"/>
        <c:axId val="84698240"/>
      </c:barChart>
      <c:catAx>
        <c:axId val="8469644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4698240"/>
        <c:crosses val="autoZero"/>
        <c:auto val="1"/>
        <c:lblAlgn val="ctr"/>
        <c:lblOffset val="100"/>
      </c:catAx>
      <c:valAx>
        <c:axId val="8469824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469644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35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Лист1!$A$2:$A$20</c:f>
              <c:strCache>
                <c:ptCount val="19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Ст – Иштерякская ООШ</c:v>
                </c:pt>
                <c:pt idx="4">
                  <c:v>Куакбашская ООШ</c:v>
                </c:pt>
                <c:pt idx="5">
                  <c:v>Сугушлинская ООШ</c:v>
                </c:pt>
                <c:pt idx="6">
                  <c:v>Керлигачская ООШ</c:v>
                </c:pt>
                <c:pt idx="7">
                  <c:v>Н. -Чершелин. ш – дет. сад</c:v>
                </c:pt>
                <c:pt idx="8">
                  <c:v>Н.Серёжкинская ООШ</c:v>
                </c:pt>
                <c:pt idx="9">
                  <c:v>Подлесная ООШ</c:v>
                </c:pt>
                <c:pt idx="10">
                  <c:v>Каркалинская ООШ</c:v>
                </c:pt>
                <c:pt idx="11">
                  <c:v>Урмышлинская ООШ</c:v>
                </c:pt>
                <c:pt idx="12">
                  <c:v>Зай -Каратайская ООШ </c:v>
                </c:pt>
                <c:pt idx="13">
                  <c:v>Тимяшевская СОШ</c:v>
                </c:pt>
                <c:pt idx="14">
                  <c:v>Сарабикуловская ООШ</c:v>
                </c:pt>
                <c:pt idx="15">
                  <c:v>Шугуровская СОШ</c:v>
                </c:pt>
                <c:pt idx="16">
                  <c:v>Ивановская ООШ</c:v>
                </c:pt>
                <c:pt idx="17">
                  <c:v>Старо - Кувакская СОШ</c:v>
                </c:pt>
                <c:pt idx="18">
                  <c:v>Ст-Письмянская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0.9700000000000002</c:v>
                </c:pt>
                <c:pt idx="16">
                  <c:v>0.94000000000000017</c:v>
                </c:pt>
                <c:pt idx="17">
                  <c:v>0.9</c:v>
                </c:pt>
                <c:pt idx="18">
                  <c:v>0.86000000000000021</c:v>
                </c:pt>
              </c:numCache>
            </c:numRef>
          </c:val>
        </c:ser>
        <c:axId val="68452736"/>
        <c:axId val="68454272"/>
      </c:barChart>
      <c:catAx>
        <c:axId val="68452736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8454272"/>
        <c:crosses val="autoZero"/>
        <c:auto val="1"/>
        <c:lblAlgn val="ctr"/>
        <c:lblOffset val="100"/>
      </c:catAx>
      <c:valAx>
        <c:axId val="6845427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8452736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7006E-2"/>
          <c:y val="3.2521815630338083E-2"/>
          <c:w val="0.93533311295216726"/>
          <c:h val="0.7136397533642011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№7</c:v>
                </c:pt>
                <c:pt idx="1">
                  <c:v>СОШ №13</c:v>
                </c:pt>
                <c:pt idx="2">
                  <c:v>Лицей №12</c:v>
                </c:pt>
                <c:pt idx="3">
                  <c:v>СОШ №4</c:v>
                </c:pt>
                <c:pt idx="4">
                  <c:v>СОШ №3</c:v>
                </c:pt>
                <c:pt idx="5">
                  <c:v>СОШ №2</c:v>
                </c:pt>
                <c:pt idx="6">
                  <c:v>Гимназия №11</c:v>
                </c:pt>
                <c:pt idx="7">
                  <c:v>СОШ №10</c:v>
                </c:pt>
                <c:pt idx="8">
                  <c:v>СОШ №5</c:v>
                </c:pt>
                <c:pt idx="9">
                  <c:v>СОШ №6</c:v>
                </c:pt>
                <c:pt idx="10">
                  <c:v>СОШ №8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</c:v>
                </c:pt>
                <c:pt idx="1">
                  <c:v>0.75000000000000022</c:v>
                </c:pt>
                <c:pt idx="2">
                  <c:v>0.7200000000000002</c:v>
                </c:pt>
                <c:pt idx="3">
                  <c:v>0.71000000000000019</c:v>
                </c:pt>
                <c:pt idx="4">
                  <c:v>0.67000000000000026</c:v>
                </c:pt>
                <c:pt idx="5">
                  <c:v>0.66000000000000025</c:v>
                </c:pt>
                <c:pt idx="6">
                  <c:v>0.66000000000000025</c:v>
                </c:pt>
                <c:pt idx="7">
                  <c:v>0.65000000000000024</c:v>
                </c:pt>
                <c:pt idx="8">
                  <c:v>0.65000000000000024</c:v>
                </c:pt>
                <c:pt idx="9">
                  <c:v>0.64000000000000024</c:v>
                </c:pt>
                <c:pt idx="10">
                  <c:v>0.61000000000000021</c:v>
                </c:pt>
                <c:pt idx="11">
                  <c:v>0.5</c:v>
                </c:pt>
              </c:numCache>
            </c:numRef>
          </c:val>
        </c:ser>
        <c:axId val="68154880"/>
        <c:axId val="68156416"/>
      </c:barChart>
      <c:catAx>
        <c:axId val="681548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8156416"/>
        <c:crosses val="autoZero"/>
        <c:auto val="1"/>
        <c:lblAlgn val="ctr"/>
        <c:lblOffset val="100"/>
      </c:catAx>
      <c:valAx>
        <c:axId val="6815641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8154880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Подлесная ООШ</c:v>
                </c:pt>
                <c:pt idx="2">
                  <c:v>Куакбашская ООШ</c:v>
                </c:pt>
                <c:pt idx="3">
                  <c:v>Тимяшевская СОШ</c:v>
                </c:pt>
                <c:pt idx="4">
                  <c:v>Зай -Каратайская ООШ </c:v>
                </c:pt>
                <c:pt idx="5">
                  <c:v>СОШ им. Горького</c:v>
                </c:pt>
                <c:pt idx="6">
                  <c:v>Н. -Чершелин. ш – дет. сад</c:v>
                </c:pt>
                <c:pt idx="7">
                  <c:v>Шугуровская СОШ </c:v>
                </c:pt>
                <c:pt idx="8">
                  <c:v>Ст – Иштерякская ООШ</c:v>
                </c:pt>
                <c:pt idx="9">
                  <c:v>Урмышлинская ООШ</c:v>
                </c:pt>
                <c:pt idx="10">
                  <c:v>Сугушлинская ООШ</c:v>
                </c:pt>
                <c:pt idx="11">
                  <c:v>Ивановская ООШ</c:v>
                </c:pt>
                <c:pt idx="12">
                  <c:v>Старо - Кувакская СОШ</c:v>
                </c:pt>
                <c:pt idx="13">
                  <c:v>Каркалинская ООШ</c:v>
                </c:pt>
                <c:pt idx="14">
                  <c:v>Сарабикуловская ООШ</c:v>
                </c:pt>
                <c:pt idx="15">
                  <c:v>Н.Серёжкинская ООШ</c:v>
                </c:pt>
                <c:pt idx="16">
                  <c:v>Н – Чершелинская ООШ</c:v>
                </c:pt>
                <c:pt idx="17">
                  <c:v>Ст-Письмянская ООШ</c:v>
                </c:pt>
                <c:pt idx="18">
                  <c:v>Федотовская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0.8</c:v>
                </c:pt>
                <c:pt idx="3">
                  <c:v>0.68</c:v>
                </c:pt>
                <c:pt idx="4">
                  <c:v>0.67000000000000026</c:v>
                </c:pt>
                <c:pt idx="5">
                  <c:v>0.67000000000000026</c:v>
                </c:pt>
                <c:pt idx="6">
                  <c:v>0.66000000000000025</c:v>
                </c:pt>
                <c:pt idx="7">
                  <c:v>0.64000000000000024</c:v>
                </c:pt>
                <c:pt idx="8">
                  <c:v>0.56999999999999995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0.4300000000000001</c:v>
                </c:pt>
                <c:pt idx="17">
                  <c:v>0.4300000000000001</c:v>
                </c:pt>
                <c:pt idx="18">
                  <c:v>0</c:v>
                </c:pt>
              </c:numCache>
            </c:numRef>
          </c:val>
        </c:ser>
        <c:dLbls>
          <c:showVal val="1"/>
        </c:dLbls>
        <c:axId val="68737664"/>
        <c:axId val="74662272"/>
      </c:barChart>
      <c:catAx>
        <c:axId val="6873766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74662272"/>
        <c:crosses val="autoZero"/>
        <c:auto val="1"/>
        <c:lblAlgn val="ctr"/>
        <c:lblOffset val="100"/>
      </c:catAx>
      <c:valAx>
        <c:axId val="7466227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8737664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№13</c:v>
                </c:pt>
                <c:pt idx="1">
                  <c:v>СОШ №10</c:v>
                </c:pt>
                <c:pt idx="2">
                  <c:v>СОШ №4</c:v>
                </c:pt>
                <c:pt idx="3">
                  <c:v>Гимназия №11</c:v>
                </c:pt>
                <c:pt idx="4">
                  <c:v>ООШ №1</c:v>
                </c:pt>
                <c:pt idx="5">
                  <c:v>СОШ №6</c:v>
                </c:pt>
                <c:pt idx="6">
                  <c:v>Лицей №12</c:v>
                </c:pt>
                <c:pt idx="7">
                  <c:v>СОШ №8</c:v>
                </c:pt>
                <c:pt idx="8">
                  <c:v>СОШ №5</c:v>
                </c:pt>
                <c:pt idx="9">
                  <c:v>СОШ №7</c:v>
                </c:pt>
                <c:pt idx="10">
                  <c:v>СОШ №2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0.99</c:v>
                </c:pt>
                <c:pt idx="6">
                  <c:v>0.99</c:v>
                </c:pt>
                <c:pt idx="7">
                  <c:v>0.9700000000000002</c:v>
                </c:pt>
                <c:pt idx="8">
                  <c:v>0.9700000000000002</c:v>
                </c:pt>
                <c:pt idx="9">
                  <c:v>0.94000000000000017</c:v>
                </c:pt>
                <c:pt idx="10">
                  <c:v>0.92</c:v>
                </c:pt>
                <c:pt idx="11">
                  <c:v>0.86000000000000021</c:v>
                </c:pt>
              </c:numCache>
            </c:numRef>
          </c:val>
        </c:ser>
        <c:axId val="80430592"/>
        <c:axId val="80432128"/>
      </c:barChart>
      <c:catAx>
        <c:axId val="80430592"/>
        <c:scaling>
          <c:orientation val="minMax"/>
        </c:scaling>
        <c:axPos val="b"/>
        <c:tickLblPos val="nextTo"/>
        <c:crossAx val="80432128"/>
        <c:crosses val="autoZero"/>
        <c:auto val="1"/>
        <c:lblAlgn val="ctr"/>
        <c:lblOffset val="100"/>
      </c:catAx>
      <c:valAx>
        <c:axId val="8043212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043059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46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Лист1!$A$2:$A$21</c:f>
              <c:strCache>
                <c:ptCount val="20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Ст – Иштерякская ООШ</c:v>
                </c:pt>
                <c:pt idx="3">
                  <c:v>Урдалинская ООШ</c:v>
                </c:pt>
                <c:pt idx="4">
                  <c:v>Куакбашская ООШ</c:v>
                </c:pt>
                <c:pt idx="5">
                  <c:v>Сугушлинская ООШ</c:v>
                </c:pt>
                <c:pt idx="6">
                  <c:v>Керлигачская ООШ</c:v>
                </c:pt>
                <c:pt idx="7">
                  <c:v>Н. -Чершелин. ш – дет. сад</c:v>
                </c:pt>
                <c:pt idx="8">
                  <c:v>Н.Серёжкинская ООШ</c:v>
                </c:pt>
                <c:pt idx="9">
                  <c:v>Каркалинская ООШ</c:v>
                </c:pt>
                <c:pt idx="10">
                  <c:v>Урмышлинская ООШ</c:v>
                </c:pt>
                <c:pt idx="11">
                  <c:v>Зай -Каратайская ООШ </c:v>
                </c:pt>
                <c:pt idx="12">
                  <c:v>Ивановская ООШ</c:v>
                </c:pt>
                <c:pt idx="13">
                  <c:v>Сарабикуловская ООШ</c:v>
                </c:pt>
                <c:pt idx="14">
                  <c:v>Подлесная ООШ</c:v>
                </c:pt>
                <c:pt idx="15">
                  <c:v>Шугуровская СОШ</c:v>
                </c:pt>
                <c:pt idx="16">
                  <c:v>Тимяшевская СОШ</c:v>
                </c:pt>
                <c:pt idx="17">
                  <c:v>Старо - Кувакская СОШ</c:v>
                </c:pt>
                <c:pt idx="18">
                  <c:v>Н – Чершелинская ООШ</c:v>
                </c:pt>
                <c:pt idx="19">
                  <c:v>Ст-Письмянская ООШ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0.89</c:v>
                </c:pt>
                <c:pt idx="18">
                  <c:v>0.86000000000000021</c:v>
                </c:pt>
                <c:pt idx="19">
                  <c:v>0.8</c:v>
                </c:pt>
              </c:numCache>
            </c:numRef>
          </c:val>
        </c:ser>
        <c:axId val="80642048"/>
        <c:axId val="80643584"/>
      </c:barChart>
      <c:catAx>
        <c:axId val="8064204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0643584"/>
        <c:crosses val="autoZero"/>
        <c:auto val="1"/>
        <c:lblAlgn val="ctr"/>
        <c:lblOffset val="100"/>
      </c:catAx>
      <c:valAx>
        <c:axId val="8064358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064204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6985E-2"/>
          <c:y val="1.6705265690640243E-2"/>
          <c:w val="0.93533311295216726"/>
          <c:h val="0.713639753364201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№10</c:v>
                </c:pt>
                <c:pt idx="2">
                  <c:v>Лицей №12</c:v>
                </c:pt>
                <c:pt idx="3">
                  <c:v>Гимназия №11</c:v>
                </c:pt>
                <c:pt idx="4">
                  <c:v>СОШ №5</c:v>
                </c:pt>
                <c:pt idx="5">
                  <c:v>СОШ №6</c:v>
                </c:pt>
                <c:pt idx="6">
                  <c:v>СОШ №8</c:v>
                </c:pt>
                <c:pt idx="7">
                  <c:v>СОШ №13</c:v>
                </c:pt>
                <c:pt idx="8">
                  <c:v>СОШ №7</c:v>
                </c:pt>
                <c:pt idx="9">
                  <c:v>СОШ №2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0.76000000000000023</c:v>
                </c:pt>
                <c:pt idx="1">
                  <c:v>0.7200000000000002</c:v>
                </c:pt>
                <c:pt idx="2">
                  <c:v>0.7200000000000002</c:v>
                </c:pt>
                <c:pt idx="3">
                  <c:v>0.70000000000000018</c:v>
                </c:pt>
                <c:pt idx="4">
                  <c:v>0.68</c:v>
                </c:pt>
                <c:pt idx="5">
                  <c:v>0.68</c:v>
                </c:pt>
                <c:pt idx="6">
                  <c:v>0.68</c:v>
                </c:pt>
                <c:pt idx="7">
                  <c:v>0.65000000000000024</c:v>
                </c:pt>
                <c:pt idx="8">
                  <c:v>0.62000000000000022</c:v>
                </c:pt>
                <c:pt idx="9">
                  <c:v>0.59</c:v>
                </c:pt>
                <c:pt idx="10">
                  <c:v>0.58000000000000007</c:v>
                </c:pt>
                <c:pt idx="11">
                  <c:v>0.33000000000000013</c:v>
                </c:pt>
              </c:numCache>
            </c:numRef>
          </c:val>
        </c:ser>
        <c:axId val="64681856"/>
        <c:axId val="80374400"/>
      </c:barChart>
      <c:catAx>
        <c:axId val="646818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0374400"/>
        <c:crosses val="autoZero"/>
        <c:auto val="1"/>
        <c:lblAlgn val="ctr"/>
        <c:lblOffset val="100"/>
      </c:catAx>
      <c:valAx>
        <c:axId val="8037440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4681856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05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Лист1!$A$2:$A$21</c:f>
              <c:strCache>
                <c:ptCount val="20"/>
                <c:pt idx="0">
                  <c:v>Урмышлинская ООШ</c:v>
                </c:pt>
                <c:pt idx="1">
                  <c:v>Ст – Иштерякская ООШ</c:v>
                </c:pt>
                <c:pt idx="2">
                  <c:v>Урдалинская ООШ</c:v>
                </c:pt>
                <c:pt idx="3">
                  <c:v>Куакбашская ООШ</c:v>
                </c:pt>
                <c:pt idx="4">
                  <c:v>Керлигачская ООШ</c:v>
                </c:pt>
                <c:pt idx="5">
                  <c:v>Сарабикуловская ООШ</c:v>
                </c:pt>
                <c:pt idx="6">
                  <c:v>Старо - Кувакская СОШ</c:v>
                </c:pt>
                <c:pt idx="7">
                  <c:v>Каркалинская ООШ</c:v>
                </c:pt>
                <c:pt idx="8">
                  <c:v>Шугуровская СОШ </c:v>
                </c:pt>
                <c:pt idx="9">
                  <c:v>Н. -Чершелин. ш – дет. сад</c:v>
                </c:pt>
                <c:pt idx="10">
                  <c:v>Тимяшевская СОШ</c:v>
                </c:pt>
                <c:pt idx="11">
                  <c:v>Н.Серёжкинская ООШ</c:v>
                </c:pt>
                <c:pt idx="12">
                  <c:v>СОШ им. Горького</c:v>
                </c:pt>
                <c:pt idx="13">
                  <c:v>Сугушлинская ООШ</c:v>
                </c:pt>
                <c:pt idx="14">
                  <c:v>Ивановская ООШ</c:v>
                </c:pt>
                <c:pt idx="15">
                  <c:v>Подлесная ООШ</c:v>
                </c:pt>
                <c:pt idx="16">
                  <c:v>Зай -Каратайская ООШ </c:v>
                </c:pt>
                <c:pt idx="17">
                  <c:v>Ст-Письмянская ООШ</c:v>
                </c:pt>
                <c:pt idx="18">
                  <c:v>Н – Чершелинская ООШ</c:v>
                </c:pt>
                <c:pt idx="19">
                  <c:v>Федотовская ООШ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0.83000000000000018</c:v>
                </c:pt>
                <c:pt idx="2">
                  <c:v>0.8</c:v>
                </c:pt>
                <c:pt idx="3">
                  <c:v>0.8</c:v>
                </c:pt>
                <c:pt idx="4">
                  <c:v>0.75000000000000022</c:v>
                </c:pt>
                <c:pt idx="5">
                  <c:v>0.75000000000000022</c:v>
                </c:pt>
                <c:pt idx="6">
                  <c:v>0.67000000000000026</c:v>
                </c:pt>
                <c:pt idx="7">
                  <c:v>0.67000000000000026</c:v>
                </c:pt>
                <c:pt idx="8">
                  <c:v>0.67000000000000026</c:v>
                </c:pt>
                <c:pt idx="9">
                  <c:v>0.66000000000000025</c:v>
                </c:pt>
                <c:pt idx="10">
                  <c:v>0.65000000000000024</c:v>
                </c:pt>
                <c:pt idx="11">
                  <c:v>0.6000000000000002</c:v>
                </c:pt>
                <c:pt idx="12">
                  <c:v>0.6000000000000002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0.5</c:v>
                </c:pt>
                <c:pt idx="17">
                  <c:v>0.4300000000000001</c:v>
                </c:pt>
                <c:pt idx="18">
                  <c:v>0.4300000000000001</c:v>
                </c:pt>
                <c:pt idx="19">
                  <c:v>0</c:v>
                </c:pt>
              </c:numCache>
            </c:numRef>
          </c:val>
        </c:ser>
        <c:dLbls>
          <c:showVal val="1"/>
        </c:dLbls>
        <c:axId val="83239680"/>
        <c:axId val="83269888"/>
      </c:barChart>
      <c:catAx>
        <c:axId val="83239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3269888"/>
        <c:crosses val="autoZero"/>
        <c:auto val="1"/>
        <c:lblAlgn val="ctr"/>
        <c:lblOffset val="100"/>
      </c:catAx>
      <c:valAx>
        <c:axId val="8326988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3239680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№2</c:v>
                </c:pt>
                <c:pt idx="2">
                  <c:v>Лицей №12</c:v>
                </c:pt>
                <c:pt idx="3">
                  <c:v>СОШ №13</c:v>
                </c:pt>
                <c:pt idx="4">
                  <c:v>СОШ №7</c:v>
                </c:pt>
                <c:pt idx="5">
                  <c:v>ООШ №1</c:v>
                </c:pt>
                <c:pt idx="6">
                  <c:v>СОШ №3</c:v>
                </c:pt>
                <c:pt idx="7">
                  <c:v>СОШ №10</c:v>
                </c:pt>
                <c:pt idx="8">
                  <c:v>Гимназия №11</c:v>
                </c:pt>
                <c:pt idx="9">
                  <c:v>СОШ №4</c:v>
                </c:pt>
                <c:pt idx="10">
                  <c:v>СОШ №5</c:v>
                </c:pt>
                <c:pt idx="11">
                  <c:v>СОШ №8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0.99</c:v>
                </c:pt>
                <c:pt idx="11">
                  <c:v>0.96000000000000019</c:v>
                </c:pt>
              </c:numCache>
            </c:numRef>
          </c:val>
        </c:ser>
        <c:axId val="83369984"/>
        <c:axId val="83371520"/>
      </c:barChart>
      <c:catAx>
        <c:axId val="83369984"/>
        <c:scaling>
          <c:orientation val="minMax"/>
        </c:scaling>
        <c:axPos val="b"/>
        <c:tickLblPos val="nextTo"/>
        <c:crossAx val="83371520"/>
        <c:crosses val="autoZero"/>
        <c:auto val="1"/>
        <c:lblAlgn val="ctr"/>
        <c:lblOffset val="100"/>
      </c:catAx>
      <c:valAx>
        <c:axId val="8337152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33699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0.18059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52317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–66,5%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0.16006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005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–66%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0.00056</cdr:x>
      <cdr:y>0.04399</cdr:y>
    </cdr:from>
    <cdr:to>
      <cdr:x>0.18115</cdr:x>
      <cdr:y>0.1198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4723" y="214321"/>
          <a:ext cx="152317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–81,9%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25.10.2017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входных проверочных 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работ по предметам  учащихся 4 классов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2017-2018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00166" y="785794"/>
            <a:ext cx="7478078" cy="24669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864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Приняли участие – 821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(95%)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- 163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( 19,9%)      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- 381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(46,4%)            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- 254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(30,9%)              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23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(2,8%)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97%               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66%        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оценка –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3,8            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357290" y="2000240"/>
            <a:ext cx="75724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1428736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214422"/>
            <a:ext cx="140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66%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357430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285728"/>
          <a:ext cx="7572428" cy="6217920"/>
        </p:xfrm>
        <a:graphic>
          <a:graphicData uri="http://schemas.openxmlformats.org/drawingml/2006/table">
            <a:tbl>
              <a:tblPr/>
              <a:tblGrid>
                <a:gridCol w="5214974"/>
                <a:gridCol w="235745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Типичные ошибки </a:t>
                      </a:r>
                      <a:endParaRPr lang="ru-RU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Оформление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предложения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Пропуск, замена, перестановка  букв  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Перенос слова  </a:t>
                      </a:r>
                      <a:endParaRPr lang="ru-RU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Мягкий знак Ь, обозначающий мягкость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согласных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Сочетания ЧК, ЧН, ЩН, НЩ  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Правописание предлогов,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приставок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Безударная гласная в корне слова,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проверяемая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Безударная гласная в корне слова,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непроверяемая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Парные звонкие и глухие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согласные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Разделительный мягкий знак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Двойные согласные  </a:t>
                      </a:r>
                      <a:endParaRPr lang="ru-RU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Разделительный твёрдый знак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Существительные с шипящими на конце  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Однородные члены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предложения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Правописание НЕ с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глаголами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2,6%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Родовые окончания имён прилагательных 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глаголов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357214"/>
            <a:ext cx="7498080" cy="107157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Ошибки в заданиях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7" y="500042"/>
          <a:ext cx="7429551" cy="6209350"/>
        </p:xfrm>
        <a:graphic>
          <a:graphicData uri="http://schemas.openxmlformats.org/drawingml/2006/table">
            <a:tbl>
              <a:tblPr/>
              <a:tblGrid>
                <a:gridCol w="5857915"/>
                <a:gridCol w="1571636"/>
              </a:tblGrid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Типичные ошибки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Оформление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предложения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Пропуск, замена, перестановка  букв  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Перенос слова  </a:t>
                      </a:r>
                      <a:endParaRPr lang="ru-RU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Мягкий знак Ь, обозначающий мягкость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согласных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Сочетания ЧК, ЧН, ЩН, НЩ  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Правописание предлогов,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приставок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Безударная гласная в корне слова,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проверяемая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Безударная гласная в корне слова,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непроверяемая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Парные звонкие и глухие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согласные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Разделительный мягкий знак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5,3%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Двойные согласные  </a:t>
                      </a:r>
                      <a:endParaRPr lang="ru-RU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Разделительный твёрдый знак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Существительные с шипящими на 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конце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Однородные члены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предложения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Правописание НЕ с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глаголами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2,6%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Родовые окончания имён прилагательных 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глаголов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14356"/>
            <a:ext cx="7498080" cy="5300666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входной проверочной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работы по русскому языку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 классах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к концу 2017-2018 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0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lvl="3">
              <a:buNone/>
            </a:pPr>
            <a:endParaRPr lang="ru-RU" sz="4400" b="1" i="1" dirty="0" smtClean="0"/>
          </a:p>
          <a:p>
            <a:pPr>
              <a:buNone/>
            </a:pPr>
            <a:r>
              <a:rPr lang="ru-RU" sz="11200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864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830 (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96%)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 361 (43,5%)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  319(38,4%)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  146(17,6%)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(0,5%)                    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99,5%    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–81,9%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  4,2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864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821 (95%)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178(22%)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368 (44,4%)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254 (31%)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 (2,6%)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97,4%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66,5%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3,9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214414" y="1716076"/>
            <a:ext cx="7643866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43010" y="1214422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785794"/>
            <a:ext cx="1407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81,9%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642918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1785926"/>
            <a:ext cx="842965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71605" y="-5"/>
          <a:ext cx="7429551" cy="4869733"/>
        </p:xfrm>
        <a:graphic>
          <a:graphicData uri="http://schemas.openxmlformats.org/drawingml/2006/table">
            <a:tbl>
              <a:tblPr/>
              <a:tblGrid>
                <a:gridCol w="709070"/>
                <a:gridCol w="5005969"/>
                <a:gridCol w="1714512"/>
              </a:tblGrid>
              <a:tr h="57449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№ задания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Тип ошибки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Итого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2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 понятия «зоология»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6,6%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09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отличия человека от других живых существ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8%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характеристики страны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24%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культурного растения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14,6%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животного, относящегося к рыбам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28%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1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животного, относящегося к насекомым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27%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7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Определение органа кровеносной системы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5,3%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Нахождение полезного ископаемого (топливо)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14,6%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Нахождение  правильной цепи питания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12%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Нахождение производной бензина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8%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Нахождение газообразного вещества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17%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Нахождение продукта животноводства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12%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Знание состава воздуха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2,6%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48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Нахождение городов Золотого кольца России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450215" algn="l"/>
                          <a:tab pos="450215" algn="l"/>
                          <a:tab pos="4067175" algn="r"/>
                        </a:tabLs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29%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i="1" dirty="0" smtClean="0">
                <a:solidFill>
                  <a:srgbClr val="0070C0"/>
                </a:solidFill>
              </a:rPr>
              <a:t> : 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6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071546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входной проверочной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работы по окружающему миру в  4   классах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считать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удовлетворительными, показатели успеваемости недостаточными.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учащихся  к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концу  2017-2018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000240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142984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714488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66,5%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500306"/>
            <a:ext cx="8429652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285728"/>
          <a:ext cx="7215237" cy="5890077"/>
        </p:xfrm>
        <a:graphic>
          <a:graphicData uri="http://schemas.openxmlformats.org/drawingml/2006/table">
            <a:tbl>
              <a:tblPr/>
              <a:tblGrid>
                <a:gridCol w="3698824"/>
                <a:gridCol w="3516413"/>
              </a:tblGrid>
              <a:tr h="207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1.Решение задачи на нахождение неизвестного по уменьшаемому, вычитаемому, разности.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Допустили ошибки: в алгоритме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-в вычислениях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6,7%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- в записи ответа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2,7%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2.Решение задач на приведение к единице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Допустили ошибки на: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 вычитание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16,2%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 умножение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14,8%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 не приступили к решению…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3.Решение примеров на порядок действий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Ошибки: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Сложение                                  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Вычитание         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5,4%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Умножение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Деление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4.Сравнение  величин  с преобразованием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Допустили ошибки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5.Геометрическая задача на нахождение Р с косвенным вопросом.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Допустили ошибки в алгоритме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6,7%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        -  вычислительные навыки.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13,5%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         -  построение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ru-RU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49" marR="54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входной проверочной  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работы по математике в 4  классах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считать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 проверочных работ по математике и  запланировать систему мер, направленных на улучшение и стабилизацию результатов учащихся  к концу 2017-2018 учебного года;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4431</TotalTime>
  <Words>963</Words>
  <Application>Microsoft Office PowerPoint</Application>
  <PresentationFormat>Экран (4:3)</PresentationFormat>
  <Paragraphs>314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                                     Результаты входных проверочных  работ по предметам  учащихся 4 классов 2017-2018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Слайд 7</vt:lpstr>
      <vt:lpstr>   Выводы:</vt:lpstr>
      <vt:lpstr>Слайд 9</vt:lpstr>
      <vt:lpstr>               Русский язык 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Слайд 15</vt:lpstr>
      <vt:lpstr>                 Ошибки в заданиях</vt:lpstr>
      <vt:lpstr>   Выводы:</vt:lpstr>
      <vt:lpstr>Слайд 18</vt:lpstr>
      <vt:lpstr>Слайд 19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Слайд 24</vt:lpstr>
      <vt:lpstr>  Выводы :  </vt:lpstr>
      <vt:lpstr>Слайд 26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632</cp:revision>
  <dcterms:created xsi:type="dcterms:W3CDTF">2012-12-17T07:09:56Z</dcterms:created>
  <dcterms:modified xsi:type="dcterms:W3CDTF">2017-10-25T17:05:10Z</dcterms:modified>
</cp:coreProperties>
</file>